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</p:sldMasterIdLst>
  <p:sldIdLst>
    <p:sldId id="256" r:id="rId2"/>
    <p:sldId id="274" r:id="rId3"/>
    <p:sldId id="270" r:id="rId4"/>
    <p:sldId id="275" r:id="rId5"/>
    <p:sldId id="272" r:id="rId6"/>
    <p:sldId id="271" r:id="rId7"/>
    <p:sldId id="264" r:id="rId8"/>
    <p:sldId id="261" r:id="rId9"/>
    <p:sldId id="262" r:id="rId10"/>
    <p:sldId id="263" r:id="rId11"/>
    <p:sldId id="265" r:id="rId12"/>
    <p:sldId id="266" r:id="rId13"/>
    <p:sldId id="269" r:id="rId14"/>
    <p:sldId id="268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4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03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4206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26810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46994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320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95409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8818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6469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562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5814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3774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7840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880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384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4947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8598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C7C01-B01E-4C60-B4BE-25BADC6C8CFD}" type="datetimeFigureOut">
              <a:rPr lang="fr-FR" smtClean="0"/>
              <a:t>08/02/2022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CDBCE68-CD78-41B9-83BF-A199DE7FDF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3612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ADE4BB-2505-49AB-AB42-564D9535B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893" y="9766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fr-FR" dirty="0"/>
              <a:t>Réflexion sur les usages d’une interface de visualisation de données météorologiques 4D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1044840-A50B-44B7-A88C-1F9405714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898" y="2526146"/>
            <a:ext cx="5486400" cy="299085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7D54183-817B-4AA1-A223-5E68B682D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489" y="5678891"/>
            <a:ext cx="4059600" cy="105452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5A144CB-BB2F-426A-8206-2637F8AD0A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31" y="5953190"/>
            <a:ext cx="1511683" cy="50592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CF8A388-7341-4FB3-BB28-14056BA82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19" y="5842157"/>
            <a:ext cx="878915" cy="72799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A7CE6AD-9E31-4E31-BA76-BDDBD1CEBF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744" y="5782343"/>
            <a:ext cx="3695238" cy="847619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1B1FEF9A-ED5E-400E-9CC0-260BA6AE83E3}"/>
              </a:ext>
            </a:extLst>
          </p:cNvPr>
          <p:cNvSpPr txBox="1">
            <a:spLocks/>
          </p:cNvSpPr>
          <p:nvPr/>
        </p:nvSpPr>
        <p:spPr>
          <a:xfrm>
            <a:off x="218893" y="4767309"/>
            <a:ext cx="2749117" cy="118588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800" dirty="0">
                <a:solidFill>
                  <a:schemeClr val="tx1"/>
                </a:solidFill>
              </a:rPr>
              <a:t>Commandité par:</a:t>
            </a:r>
          </a:p>
          <a:p>
            <a:endParaRPr lang="fr-FR" sz="1800" dirty="0">
              <a:solidFill>
                <a:schemeClr val="tx1"/>
              </a:solidFill>
            </a:endParaRPr>
          </a:p>
          <a:p>
            <a:r>
              <a:rPr lang="fr-FR" sz="1800" dirty="0">
                <a:solidFill>
                  <a:schemeClr val="tx1"/>
                </a:solidFill>
              </a:rPr>
              <a:t>Sidonie Christophe</a:t>
            </a:r>
          </a:p>
          <a:p>
            <a:r>
              <a:rPr lang="fr-FR" sz="1800" dirty="0">
                <a:solidFill>
                  <a:schemeClr val="tx1"/>
                </a:solidFill>
              </a:rPr>
              <a:t>Jacques Gautier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F2F7DBAB-3471-4360-B5AE-9628C7FA3578}"/>
              </a:ext>
            </a:extLst>
          </p:cNvPr>
          <p:cNvSpPr txBox="1">
            <a:spLocks/>
          </p:cNvSpPr>
          <p:nvPr/>
        </p:nvSpPr>
        <p:spPr>
          <a:xfrm>
            <a:off x="9914788" y="269645"/>
            <a:ext cx="2749117" cy="7396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800" dirty="0">
                <a:solidFill>
                  <a:schemeClr val="tx1"/>
                </a:solidFill>
              </a:rPr>
              <a:t>Réalisé par:</a:t>
            </a:r>
          </a:p>
          <a:p>
            <a:r>
              <a:rPr lang="fr-FR" sz="1800" dirty="0">
                <a:solidFill>
                  <a:schemeClr val="tx1"/>
                </a:solidFill>
              </a:rPr>
              <a:t>Thomas Jezequel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314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10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3459330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Réalisation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CC86A3DF-7C65-421C-ABB3-030D9404DFE1}"/>
              </a:ext>
            </a:extLst>
          </p:cNvPr>
          <p:cNvSpPr txBox="1">
            <a:spLocks/>
          </p:cNvSpPr>
          <p:nvPr/>
        </p:nvSpPr>
        <p:spPr>
          <a:xfrm>
            <a:off x="491233" y="1396861"/>
            <a:ext cx="9607448" cy="37833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Ajout d’une nouvelle fonctionnalité au </a:t>
            </a:r>
            <a:r>
              <a:rPr lang="fr-FR" sz="2400" dirty="0" err="1">
                <a:solidFill>
                  <a:schemeClr val="tx1"/>
                </a:solidFill>
              </a:rPr>
              <a:t>visualiseur</a:t>
            </a: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6C6F5E2-50E5-4E9B-B812-BDB0FC7FC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3089" y="2162938"/>
            <a:ext cx="6942639" cy="431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6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11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3459330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Réalisation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CC86A3DF-7C65-421C-ABB3-030D9404DFE1}"/>
              </a:ext>
            </a:extLst>
          </p:cNvPr>
          <p:cNvSpPr txBox="1">
            <a:spLocks/>
          </p:cNvSpPr>
          <p:nvPr/>
        </p:nvSpPr>
        <p:spPr>
          <a:xfrm>
            <a:off x="491233" y="1396861"/>
            <a:ext cx="9607448" cy="37833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Choix du nombre de graphique grâce au </a:t>
            </a:r>
            <a:r>
              <a:rPr lang="fr-FR" sz="2400" dirty="0" err="1">
                <a:solidFill>
                  <a:schemeClr val="tx1"/>
                </a:solidFill>
              </a:rPr>
              <a:t>footprint</a:t>
            </a: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CDE1830-3769-4800-9BCA-4A395DFBE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58" y="2305512"/>
            <a:ext cx="8762260" cy="383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869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12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806" y="316774"/>
            <a:ext cx="3459330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Réalisation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CC86A3DF-7C65-421C-ABB3-030D9404DFE1}"/>
              </a:ext>
            </a:extLst>
          </p:cNvPr>
          <p:cNvSpPr txBox="1">
            <a:spLocks/>
          </p:cNvSpPr>
          <p:nvPr/>
        </p:nvSpPr>
        <p:spPr>
          <a:xfrm>
            <a:off x="491233" y="1195014"/>
            <a:ext cx="9607448" cy="37833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Synchronisation des graphiques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33741B1-BFF2-42EC-ABD2-F6356E8ADA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06" y="1919129"/>
            <a:ext cx="8851914" cy="420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65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13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806" y="316774"/>
            <a:ext cx="3459330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Réalisation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CC86A3DF-7C65-421C-ABB3-030D9404DFE1}"/>
              </a:ext>
            </a:extLst>
          </p:cNvPr>
          <p:cNvSpPr txBox="1">
            <a:spLocks/>
          </p:cNvSpPr>
          <p:nvPr/>
        </p:nvSpPr>
        <p:spPr>
          <a:xfrm>
            <a:off x="491233" y="1195014"/>
            <a:ext cx="9607448" cy="37833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Visualisation de données différentes sur chaque graphique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AA41531-82E7-47BC-8729-B8D0DA90F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06" y="2336377"/>
            <a:ext cx="10505250" cy="369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891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14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8D9DB939-9A81-4A85-9680-10DD30FDA7E3}"/>
              </a:ext>
            </a:extLst>
          </p:cNvPr>
          <p:cNvSpPr txBox="1">
            <a:spLocks/>
          </p:cNvSpPr>
          <p:nvPr/>
        </p:nvSpPr>
        <p:spPr>
          <a:xfrm>
            <a:off x="491233" y="761890"/>
            <a:ext cx="2979936" cy="7309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800" dirty="0">
                <a:solidFill>
                  <a:schemeClr val="tx1"/>
                </a:solidFill>
              </a:rPr>
              <a:t>Ouverture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E2716B97-61AB-45BC-9EA4-F2B45DFC1899}"/>
              </a:ext>
            </a:extLst>
          </p:cNvPr>
          <p:cNvSpPr txBox="1">
            <a:spLocks/>
          </p:cNvSpPr>
          <p:nvPr/>
        </p:nvSpPr>
        <p:spPr>
          <a:xfrm>
            <a:off x="491233" y="2357130"/>
            <a:ext cx="9607448" cy="28895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Interaction avec les graphique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r>
              <a:rPr lang="fr-FR" sz="2400" dirty="0">
                <a:solidFill>
                  <a:schemeClr val="tx1"/>
                </a:solidFill>
              </a:rPr>
              <a:t>Choix des zones spatiales par l’utilisateur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r>
              <a:rPr lang="fr-FR" sz="2400" dirty="0">
                <a:solidFill>
                  <a:schemeClr val="tx1"/>
                </a:solidFill>
              </a:rPr>
              <a:t>Ajout de nouvelle variable pour les </a:t>
            </a:r>
            <a:r>
              <a:rPr lang="fr-FR" sz="2400" dirty="0" err="1">
                <a:solidFill>
                  <a:schemeClr val="tx1"/>
                </a:solidFill>
              </a:rPr>
              <a:t>small</a:t>
            </a:r>
            <a:r>
              <a:rPr lang="fr-FR" sz="2400" dirty="0">
                <a:solidFill>
                  <a:schemeClr val="tx1"/>
                </a:solidFill>
              </a:rPr>
              <a:t> multiples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943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15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6593148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Conclusion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CDE1830-3769-4800-9BCA-4A395DFBE98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46" y="1839229"/>
            <a:ext cx="8479211" cy="396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046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2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3140064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Contexte</a:t>
            </a:r>
          </a:p>
        </p:txBody>
      </p:sp>
      <p:pic>
        <p:nvPicPr>
          <p:cNvPr id="1026" name="Picture 2" descr="Paris est un vrai piège à chaleur - Le Parisien">
            <a:extLst>
              <a:ext uri="{FF2B5EF4-FFF2-40B4-BE49-F238E27FC236}">
                <a16:creationId xmlns:a16="http://schemas.microsoft.com/office/drawing/2014/main" id="{B62C57DE-AC54-4B5F-A581-87A0F00AA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855" y="2557121"/>
            <a:ext cx="5950813" cy="3716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C80B5965-0630-4480-9C69-DAC41BCF17D3}"/>
              </a:ext>
            </a:extLst>
          </p:cNvPr>
          <p:cNvSpPr txBox="1">
            <a:spLocks/>
          </p:cNvSpPr>
          <p:nvPr/>
        </p:nvSpPr>
        <p:spPr>
          <a:xfrm>
            <a:off x="810829" y="1439906"/>
            <a:ext cx="9607448" cy="8594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-Données météorologique urbaine</a:t>
            </a:r>
          </a:p>
          <a:p>
            <a:r>
              <a:rPr lang="fr-FR" sz="2400" dirty="0">
                <a:solidFill>
                  <a:schemeClr val="tx1"/>
                </a:solidFill>
              </a:rPr>
              <a:t>-Îlots de chaleur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363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3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3140064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Contexte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AE9BA060-6E53-4EC0-A1D8-C4E1E41AD4A8}"/>
              </a:ext>
            </a:extLst>
          </p:cNvPr>
          <p:cNvSpPr txBox="1">
            <a:spLocks/>
          </p:cNvSpPr>
          <p:nvPr/>
        </p:nvSpPr>
        <p:spPr>
          <a:xfrm>
            <a:off x="491233" y="1280108"/>
            <a:ext cx="9607448" cy="5591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Prototype de visualisation de données météorologiques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9536AF1-F0AB-4178-BB44-9A8DA6463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37" y="1937235"/>
            <a:ext cx="8549196" cy="463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00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4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3140064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Contexte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AE9BA060-6E53-4EC0-A1D8-C4E1E41AD4A8}"/>
              </a:ext>
            </a:extLst>
          </p:cNvPr>
          <p:cNvSpPr txBox="1">
            <a:spLocks/>
          </p:cNvSpPr>
          <p:nvPr/>
        </p:nvSpPr>
        <p:spPr>
          <a:xfrm>
            <a:off x="491233" y="1280108"/>
            <a:ext cx="9607448" cy="5591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Prototype de visualisation de données météorologiques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824F99-AFDD-4505-AAC2-78C455091D6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21" y="2099038"/>
            <a:ext cx="7468128" cy="414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859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5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3140064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Contexte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AE9BA060-6E53-4EC0-A1D8-C4E1E41AD4A8}"/>
              </a:ext>
            </a:extLst>
          </p:cNvPr>
          <p:cNvSpPr txBox="1">
            <a:spLocks/>
          </p:cNvSpPr>
          <p:nvPr/>
        </p:nvSpPr>
        <p:spPr>
          <a:xfrm>
            <a:off x="491233" y="1280108"/>
            <a:ext cx="9607448" cy="5591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Prototype de visualisation de données météorologiques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BD30137-BC82-4435-93DA-3EB682F3C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214" y="2210993"/>
            <a:ext cx="8220722" cy="382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89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6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3140064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Contexte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AE9BA060-6E53-4EC0-A1D8-C4E1E41AD4A8}"/>
              </a:ext>
            </a:extLst>
          </p:cNvPr>
          <p:cNvSpPr txBox="1">
            <a:spLocks/>
          </p:cNvSpPr>
          <p:nvPr/>
        </p:nvSpPr>
        <p:spPr>
          <a:xfrm>
            <a:off x="491233" y="2930385"/>
            <a:ext cx="4364852" cy="99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Prototype de visualisation de </a:t>
            </a:r>
          </a:p>
          <a:p>
            <a:r>
              <a:rPr lang="fr-FR" sz="2400" dirty="0">
                <a:solidFill>
                  <a:schemeClr val="tx1"/>
                </a:solidFill>
              </a:rPr>
              <a:t>données météorologiques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FDD261-3763-4730-8057-0C9D4F8C8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134" y="115410"/>
            <a:ext cx="3642145" cy="641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33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7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3140064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Objectif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867EE79-D1E4-4A5A-9EEE-3A5D4C853EF0}"/>
              </a:ext>
            </a:extLst>
          </p:cNvPr>
          <p:cNvSpPr txBox="1"/>
          <p:nvPr/>
        </p:nvSpPr>
        <p:spPr>
          <a:xfrm>
            <a:off x="641822" y="5064819"/>
            <a:ext cx="8670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tx1"/>
                </a:solidFill>
              </a:rPr>
              <a:t>-Visualiser l’évolution de la température selon d’autres variables </a:t>
            </a:r>
          </a:p>
          <a:p>
            <a:endParaRPr lang="fr-FR" dirty="0"/>
          </a:p>
          <a:p>
            <a:r>
              <a:rPr lang="fr-FR" sz="1800" dirty="0">
                <a:solidFill>
                  <a:schemeClr val="tx1"/>
                </a:solidFill>
              </a:rPr>
              <a:t>-Visualiser l’évolution de la température selon plusieurs zones spatiales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370050A-A2DB-42AB-98D7-D69EED7841C6}"/>
              </a:ext>
            </a:extLst>
          </p:cNvPr>
          <p:cNvSpPr txBox="1"/>
          <p:nvPr/>
        </p:nvSpPr>
        <p:spPr>
          <a:xfrm>
            <a:off x="641822" y="4119239"/>
            <a:ext cx="3530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Pistes envisagées : 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F282E661-9952-4E00-B69B-F70FC26EC564}"/>
              </a:ext>
            </a:extLst>
          </p:cNvPr>
          <p:cNvSpPr txBox="1">
            <a:spLocks/>
          </p:cNvSpPr>
          <p:nvPr/>
        </p:nvSpPr>
        <p:spPr>
          <a:xfrm>
            <a:off x="248575" y="2025854"/>
            <a:ext cx="9607448" cy="858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400" dirty="0">
                <a:solidFill>
                  <a:schemeClr val="tx1"/>
                </a:solidFill>
              </a:rPr>
              <a:t>Améliorer les possibilités d'analyse spatio-temporelle</a:t>
            </a:r>
          </a:p>
          <a:p>
            <a:pPr algn="ctr"/>
            <a:r>
              <a:rPr lang="fr-FR" sz="2400" dirty="0">
                <a:solidFill>
                  <a:schemeClr val="tx1"/>
                </a:solidFill>
              </a:rPr>
              <a:t>des données de température en milieu urbain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25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8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304141"/>
            <a:ext cx="7267851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Etat de l’art et réflexion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CC86A3DF-7C65-421C-ABB3-030D9404DFE1}"/>
              </a:ext>
            </a:extLst>
          </p:cNvPr>
          <p:cNvSpPr txBox="1">
            <a:spLocks/>
          </p:cNvSpPr>
          <p:nvPr/>
        </p:nvSpPr>
        <p:spPr>
          <a:xfrm>
            <a:off x="491233" y="1154270"/>
            <a:ext cx="9607448" cy="34592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tx1"/>
                </a:solidFill>
              </a:rPr>
              <a:t>Différentes méthodes de visualisation des séries temporelles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r>
              <a:rPr lang="fr-FR" sz="2400" dirty="0">
                <a:solidFill>
                  <a:schemeClr val="tx1"/>
                </a:solidFill>
              </a:rPr>
              <a:t>Observer plusieurs modalités en même temps: le </a:t>
            </a:r>
            <a:r>
              <a:rPr lang="fr-FR" sz="2400" dirty="0" err="1">
                <a:solidFill>
                  <a:schemeClr val="tx1"/>
                </a:solidFill>
              </a:rPr>
              <a:t>small</a:t>
            </a:r>
            <a:r>
              <a:rPr lang="fr-FR" sz="2400" dirty="0">
                <a:solidFill>
                  <a:schemeClr val="tx1"/>
                </a:solidFill>
              </a:rPr>
              <a:t> multiples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E5CC2E3-5ABD-428B-82A0-75FEDD9D7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438" y="1691331"/>
            <a:ext cx="2822024" cy="219490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4DFB276-D0ED-43D6-8128-526086AD5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746" y="1697313"/>
            <a:ext cx="2121227" cy="218892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2A8F8CC-5773-4EB0-A088-1D5EC9F10D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8928" y="4613494"/>
            <a:ext cx="3539899" cy="2042340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E90C55B9-1B6E-4460-B2E3-12C93549332F}"/>
              </a:ext>
            </a:extLst>
          </p:cNvPr>
          <p:cNvSpPr txBox="1">
            <a:spLocks/>
          </p:cNvSpPr>
          <p:nvPr/>
        </p:nvSpPr>
        <p:spPr>
          <a:xfrm>
            <a:off x="3772462" y="2012838"/>
            <a:ext cx="1793837" cy="4689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800" dirty="0">
                <a:solidFill>
                  <a:schemeClr val="tx1"/>
                </a:solidFill>
              </a:rPr>
              <a:t>Tube </a:t>
            </a:r>
            <a:r>
              <a:rPr lang="fr-FR" sz="1800" dirty="0" err="1">
                <a:solidFill>
                  <a:schemeClr val="tx1"/>
                </a:solidFill>
              </a:rPr>
              <a:t>kiviat</a:t>
            </a:r>
            <a:endParaRPr lang="fr-FR" sz="18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F89D4F5A-9ED9-43F5-B15C-4D39713F6CB0}"/>
              </a:ext>
            </a:extLst>
          </p:cNvPr>
          <p:cNvSpPr txBox="1">
            <a:spLocks/>
          </p:cNvSpPr>
          <p:nvPr/>
        </p:nvSpPr>
        <p:spPr>
          <a:xfrm>
            <a:off x="5052864" y="3340370"/>
            <a:ext cx="1463882" cy="4689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800" dirty="0">
                <a:solidFill>
                  <a:schemeClr val="tx1"/>
                </a:solidFill>
              </a:rPr>
              <a:t>Time-tunnel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764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6D8D015F-F846-4828-BEC0-7EDEF1960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9028" y="6032485"/>
            <a:ext cx="452761" cy="723422"/>
          </a:xfrm>
        </p:spPr>
        <p:txBody>
          <a:bodyPr/>
          <a:lstStyle/>
          <a:p>
            <a:fld id="{7EBB47B5-B6A9-4381-A583-023D126ED3F2}" type="slidenum">
              <a:rPr lang="fr-FR" sz="2000" smtClean="0">
                <a:solidFill>
                  <a:schemeClr val="bg1"/>
                </a:solidFill>
              </a:rPr>
              <a:t>9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C980D8BF-A17D-4CE6-B968-80E289A01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70" y="256178"/>
            <a:ext cx="1451497" cy="158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806DB58D-6957-48F5-AE00-F15CE7D5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33" y="451173"/>
            <a:ext cx="2953303" cy="730929"/>
          </a:xfrm>
        </p:spPr>
        <p:txBody>
          <a:bodyPr>
            <a:noAutofit/>
          </a:bodyPr>
          <a:lstStyle/>
          <a:p>
            <a:r>
              <a:rPr lang="fr-FR" sz="4800" dirty="0">
                <a:solidFill>
                  <a:schemeClr val="tx1"/>
                </a:solidFill>
              </a:rPr>
              <a:t>Démarche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CC86A3DF-7C65-421C-ABB3-030D9404DFE1}"/>
              </a:ext>
            </a:extLst>
          </p:cNvPr>
          <p:cNvSpPr txBox="1">
            <a:spLocks/>
          </p:cNvSpPr>
          <p:nvPr/>
        </p:nvSpPr>
        <p:spPr>
          <a:xfrm>
            <a:off x="491233" y="1396861"/>
            <a:ext cx="9607448" cy="50838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2400" dirty="0">
              <a:solidFill>
                <a:schemeClr val="tx1"/>
              </a:solidFill>
            </a:endParaRPr>
          </a:p>
          <a:p>
            <a:r>
              <a:rPr lang="fr-FR" sz="2400" dirty="0">
                <a:solidFill>
                  <a:schemeClr val="tx1"/>
                </a:solidFill>
              </a:rPr>
              <a:t>Visualisation simultanée des scènes et du mouvement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r>
              <a:rPr lang="fr-FR" sz="2400" dirty="0">
                <a:solidFill>
                  <a:schemeClr val="tx1"/>
                </a:solidFill>
              </a:rPr>
              <a:t>Affichage des graphiques en grille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r>
              <a:rPr lang="fr-FR" sz="2400" dirty="0">
                <a:solidFill>
                  <a:schemeClr val="tx1"/>
                </a:solidFill>
              </a:rPr>
              <a:t>Visualisation d’une scène par point sélectionné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r>
              <a:rPr lang="fr-FR" sz="2400" dirty="0">
                <a:solidFill>
                  <a:schemeClr val="tx1"/>
                </a:solidFill>
              </a:rPr>
              <a:t>Affichage des données de température pour chaque points</a:t>
            </a: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09863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367</TotalTime>
  <Words>210</Words>
  <Application>Microsoft Office PowerPoint</Application>
  <PresentationFormat>Grand écran</PresentationFormat>
  <Paragraphs>162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Wingdings 3</vt:lpstr>
      <vt:lpstr>Facette</vt:lpstr>
      <vt:lpstr>Réflexion sur les usages d’une interface de visualisation de données météorologiques 4D</vt:lpstr>
      <vt:lpstr>Contexte</vt:lpstr>
      <vt:lpstr>Contexte</vt:lpstr>
      <vt:lpstr>Contexte</vt:lpstr>
      <vt:lpstr>Contexte</vt:lpstr>
      <vt:lpstr>Contexte</vt:lpstr>
      <vt:lpstr>Objectif</vt:lpstr>
      <vt:lpstr>Etat de l’art et réflexion</vt:lpstr>
      <vt:lpstr>Démarche</vt:lpstr>
      <vt:lpstr>Réalisation</vt:lpstr>
      <vt:lpstr>Réalisation</vt:lpstr>
      <vt:lpstr>Réalisation</vt:lpstr>
      <vt:lpstr>Réalisation</vt:lpstr>
      <vt:lpstr>Présentation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Réflexion sur les usages d’une interface de visualisation de données météorologiques 4D</dc:title>
  <dc:creator>Thomas Jezequel</dc:creator>
  <cp:lastModifiedBy>Thomas Jezequel</cp:lastModifiedBy>
  <cp:revision>20</cp:revision>
  <dcterms:created xsi:type="dcterms:W3CDTF">2022-02-01T16:55:30Z</dcterms:created>
  <dcterms:modified xsi:type="dcterms:W3CDTF">2022-02-08T23:16:07Z</dcterms:modified>
</cp:coreProperties>
</file>

<file path=docProps/thumbnail.jpeg>
</file>